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4"/>
  </p:notesMasterIdLst>
  <p:sldIdLst>
    <p:sldId id="257" r:id="rId3"/>
    <p:sldId id="383" r:id="rId4"/>
    <p:sldId id="258" r:id="rId5"/>
    <p:sldId id="259" r:id="rId6"/>
    <p:sldId id="260" r:id="rId7"/>
    <p:sldId id="261" r:id="rId8"/>
    <p:sldId id="263" r:id="rId9"/>
    <p:sldId id="264" r:id="rId10"/>
    <p:sldId id="265" r:id="rId11"/>
    <p:sldId id="266" r:id="rId12"/>
    <p:sldId id="267" r:id="rId13"/>
    <p:sldId id="262" r:id="rId14"/>
    <p:sldId id="268" r:id="rId15"/>
    <p:sldId id="269" r:id="rId16"/>
    <p:sldId id="385" r:id="rId17"/>
    <p:sldId id="270" r:id="rId18"/>
    <p:sldId id="271" r:id="rId19"/>
    <p:sldId id="272" r:id="rId20"/>
    <p:sldId id="273" r:id="rId21"/>
    <p:sldId id="274" r:id="rId22"/>
    <p:sldId id="281" r:id="rId23"/>
    <p:sldId id="277" r:id="rId24"/>
    <p:sldId id="278" r:id="rId25"/>
    <p:sldId id="302" r:id="rId26"/>
    <p:sldId id="303" r:id="rId27"/>
    <p:sldId id="304" r:id="rId28"/>
    <p:sldId id="305" r:id="rId29"/>
    <p:sldId id="306" r:id="rId30"/>
    <p:sldId id="307" r:id="rId31"/>
    <p:sldId id="279" r:id="rId32"/>
    <p:sldId id="308" r:id="rId33"/>
    <p:sldId id="309" r:id="rId34"/>
    <p:sldId id="310" r:id="rId35"/>
    <p:sldId id="311" r:id="rId36"/>
    <p:sldId id="312" r:id="rId37"/>
    <p:sldId id="313" r:id="rId38"/>
    <p:sldId id="280" r:id="rId39"/>
    <p:sldId id="314" r:id="rId40"/>
    <p:sldId id="315" r:id="rId41"/>
    <p:sldId id="316" r:id="rId42"/>
    <p:sldId id="282" r:id="rId43"/>
    <p:sldId id="283" r:id="rId44"/>
    <p:sldId id="284" r:id="rId45"/>
    <p:sldId id="317" r:id="rId46"/>
    <p:sldId id="318" r:id="rId47"/>
    <p:sldId id="319" r:id="rId48"/>
    <p:sldId id="320" r:id="rId49"/>
    <p:sldId id="321" r:id="rId50"/>
    <p:sldId id="285" r:id="rId51"/>
    <p:sldId id="322" r:id="rId52"/>
    <p:sldId id="323" r:id="rId53"/>
    <p:sldId id="286" r:id="rId54"/>
    <p:sldId id="324" r:id="rId55"/>
    <p:sldId id="325" r:id="rId56"/>
    <p:sldId id="287" r:id="rId57"/>
    <p:sldId id="288" r:id="rId58"/>
    <p:sldId id="289" r:id="rId59"/>
    <p:sldId id="326" r:id="rId60"/>
    <p:sldId id="327" r:id="rId61"/>
    <p:sldId id="328" r:id="rId62"/>
    <p:sldId id="290" r:id="rId63"/>
    <p:sldId id="329" r:id="rId64"/>
    <p:sldId id="291" r:id="rId65"/>
    <p:sldId id="330" r:id="rId66"/>
    <p:sldId id="331" r:id="rId67"/>
    <p:sldId id="332" r:id="rId68"/>
    <p:sldId id="292" r:id="rId69"/>
    <p:sldId id="293" r:id="rId70"/>
    <p:sldId id="294" r:id="rId71"/>
    <p:sldId id="333" r:id="rId72"/>
    <p:sldId id="334" r:id="rId73"/>
    <p:sldId id="335" r:id="rId74"/>
    <p:sldId id="336" r:id="rId75"/>
    <p:sldId id="295" r:id="rId76"/>
    <p:sldId id="296" r:id="rId77"/>
    <p:sldId id="337" r:id="rId78"/>
    <p:sldId id="338" r:id="rId79"/>
    <p:sldId id="339" r:id="rId80"/>
    <p:sldId id="297" r:id="rId81"/>
    <p:sldId id="298" r:id="rId82"/>
    <p:sldId id="344" r:id="rId83"/>
    <p:sldId id="345" r:id="rId84"/>
    <p:sldId id="346" r:id="rId85"/>
    <p:sldId id="347" r:id="rId86"/>
    <p:sldId id="348" r:id="rId87"/>
    <p:sldId id="349" r:id="rId88"/>
    <p:sldId id="300" r:id="rId89"/>
    <p:sldId id="350" r:id="rId90"/>
    <p:sldId id="351" r:id="rId91"/>
    <p:sldId id="352" r:id="rId92"/>
    <p:sldId id="301" r:id="rId93"/>
    <p:sldId id="353" r:id="rId94"/>
    <p:sldId id="354" r:id="rId95"/>
    <p:sldId id="355" r:id="rId96"/>
    <p:sldId id="356" r:id="rId97"/>
    <p:sldId id="358" r:id="rId98"/>
    <p:sldId id="359" r:id="rId99"/>
    <p:sldId id="360" r:id="rId100"/>
    <p:sldId id="357" r:id="rId101"/>
    <p:sldId id="361" r:id="rId102"/>
    <p:sldId id="362" r:id="rId103"/>
    <p:sldId id="363" r:id="rId104"/>
    <p:sldId id="364" r:id="rId105"/>
    <p:sldId id="365" r:id="rId106"/>
    <p:sldId id="366" r:id="rId107"/>
    <p:sldId id="384" r:id="rId108"/>
    <p:sldId id="367" r:id="rId109"/>
    <p:sldId id="368" r:id="rId110"/>
    <p:sldId id="369" r:id="rId111"/>
    <p:sldId id="370" r:id="rId112"/>
    <p:sldId id="371" r:id="rId113"/>
    <p:sldId id="372" r:id="rId114"/>
    <p:sldId id="373" r:id="rId115"/>
    <p:sldId id="374" r:id="rId116"/>
    <p:sldId id="375" r:id="rId117"/>
    <p:sldId id="376" r:id="rId118"/>
    <p:sldId id="377" r:id="rId119"/>
    <p:sldId id="380" r:id="rId120"/>
    <p:sldId id="378" r:id="rId121"/>
    <p:sldId id="379" r:id="rId122"/>
    <p:sldId id="381"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383"/>
            <p14:sldId id="258"/>
            <p14:sldId id="259"/>
            <p14:sldId id="260"/>
            <p14:sldId id="261"/>
            <p14:sldId id="263"/>
            <p14:sldId id="264"/>
            <p14:sldId id="265"/>
            <p14:sldId id="266"/>
            <p14:sldId id="267"/>
            <p14:sldId id="262"/>
            <p14:sldId id="268"/>
            <p14:sldId id="269"/>
            <p14:sldId id="385"/>
            <p14:sldId id="270"/>
            <p14:sldId id="271"/>
            <p14:sldId id="272"/>
            <p14:sldId id="273"/>
          </p14:sldIdLst>
        </p14:section>
        <p14:section name="Approaches to Conflict Resolution" id="{DE8BD4BF-C705-4F5B-BC06-3B6C5E336B2C}">
          <p14:sldIdLst>
            <p14:sldId id="274"/>
            <p14:sldId id="281"/>
            <p14:sldId id="277"/>
            <p14:sldId id="278"/>
            <p14:sldId id="302"/>
            <p14:sldId id="303"/>
            <p14:sldId id="304"/>
            <p14:sldId id="305"/>
            <p14:sldId id="306"/>
            <p14:sldId id="307"/>
            <p14:sldId id="279"/>
            <p14:sldId id="308"/>
            <p14:sldId id="309"/>
            <p14:sldId id="310"/>
            <p14:sldId id="311"/>
            <p14:sldId id="312"/>
            <p14:sldId id="313"/>
            <p14:sldId id="280"/>
            <p14:sldId id="314"/>
            <p14:sldId id="315"/>
            <p14:sldId id="316"/>
            <p14:sldId id="282"/>
            <p14:sldId id="283"/>
            <p14:sldId id="284"/>
            <p14:sldId id="317"/>
            <p14:sldId id="318"/>
            <p14:sldId id="319"/>
            <p14:sldId id="320"/>
            <p14:sldId id="321"/>
            <p14:sldId id="285"/>
            <p14:sldId id="322"/>
            <p14:sldId id="323"/>
            <p14:sldId id="286"/>
            <p14:sldId id="324"/>
            <p14:sldId id="325"/>
            <p14:sldId id="287"/>
            <p14:sldId id="288"/>
            <p14:sldId id="289"/>
            <p14:sldId id="326"/>
            <p14:sldId id="327"/>
            <p14:sldId id="328"/>
            <p14:sldId id="290"/>
            <p14:sldId id="329"/>
            <p14:sldId id="291"/>
            <p14:sldId id="330"/>
            <p14:sldId id="331"/>
            <p14:sldId id="332"/>
            <p14:sldId id="292"/>
            <p14:sldId id="293"/>
            <p14:sldId id="294"/>
            <p14:sldId id="333"/>
            <p14:sldId id="334"/>
            <p14:sldId id="335"/>
            <p14:sldId id="336"/>
            <p14:sldId id="295"/>
            <p14:sldId id="296"/>
            <p14:sldId id="337"/>
            <p14:sldId id="338"/>
            <p14:sldId id="339"/>
            <p14:sldId id="297"/>
            <p14:sldId id="298"/>
            <p14:sldId id="344"/>
            <p14:sldId id="345"/>
            <p14:sldId id="346"/>
            <p14:sldId id="347"/>
            <p14:sldId id="348"/>
            <p14:sldId id="349"/>
            <p14:sldId id="300"/>
            <p14:sldId id="350"/>
            <p14:sldId id="351"/>
            <p14:sldId id="352"/>
            <p14:sldId id="301"/>
            <p14:sldId id="353"/>
            <p14:sldId id="354"/>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84"/>
            <p14:sldId id="367"/>
            <p14:sldId id="368"/>
            <p14:sldId id="369"/>
          </p14:sldIdLst>
        </p14:section>
        <p14:section name="Managing Conflicts" id="{225836D9-F40F-40F2-B4E7-A6ABF741D7DC}">
          <p14:sldIdLst>
            <p14:sldId id="370"/>
            <p14:sldId id="371"/>
            <p14:sldId id="372"/>
            <p14:sldId id="373"/>
            <p14:sldId id="374"/>
            <p14:sldId id="375"/>
            <p14:sldId id="376"/>
            <p14:sldId id="377"/>
            <p14:sldId id="380"/>
            <p14:sldId id="378"/>
            <p14:sldId id="379"/>
          </p14:sldIdLst>
        </p14:section>
        <p14:section name="Summary" id="{B8535AD8-BA2E-45B2-86DD-88EEDA8F6E60}">
          <p14:sldIdLst>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E62"/>
    <a:srgbClr val="3A4D61"/>
    <a:srgbClr val="F2EEF1"/>
    <a:srgbClr val="0100FE"/>
    <a:srgbClr val="FF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5621" autoAdjust="0"/>
  </p:normalViewPr>
  <p:slideViewPr>
    <p:cSldViewPr snapToGrid="0">
      <p:cViewPr varScale="1">
        <p:scale>
          <a:sx n="86" d="100"/>
          <a:sy n="86" d="100"/>
        </p:scale>
        <p:origin x="12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486257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550609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17976673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10784462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118</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119</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120</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conflict in project management is not necessarily unfavorable when adequately managed.  Several advantages have been identified, such as increasing personal growth and morale, enhancing communication, and producing better project outcomes.  However, conflict can be the decline of an organization if it is not effectively managed.  The challenge for organizational leaders and project managers is maintaining the right balance and intensity of conflict in project management.  By utilizing project management principles, understanding the dynamics of conflict, and learning approaches to conflict resolution, leaders can establish an environment where creativity and innovation are encouraged, and project goals are accomplished.</a:t>
            </a:r>
          </a:p>
        </p:txBody>
      </p:sp>
      <p:sp>
        <p:nvSpPr>
          <p:cNvPr id="4" name="Slide Number Placeholder 3"/>
          <p:cNvSpPr>
            <a:spLocks noGrp="1"/>
          </p:cNvSpPr>
          <p:nvPr>
            <p:ph type="sldNum" sz="quarter" idx="5"/>
          </p:nvPr>
        </p:nvSpPr>
        <p:spPr/>
        <p:txBody>
          <a:bodyPr/>
          <a:lstStyle/>
          <a:p>
            <a:fld id="{EAF8C554-03C4-49CD-BD28-2CD99286DF87}" type="slidenum">
              <a:rPr lang="en-US" smtClean="0"/>
              <a:t>121</a:t>
            </a:fld>
            <a:endParaRPr lang="en-US"/>
          </a:p>
        </p:txBody>
      </p:sp>
    </p:spTree>
    <p:extLst>
      <p:ext uri="{BB962C8B-B14F-4D97-AF65-F5344CB8AC3E}">
        <p14:creationId xmlns:p14="http://schemas.microsoft.com/office/powerpoint/2010/main" val="323271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$359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400728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16</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17</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20</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133584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  &lt;CLICK&gt; This approach involves a rational problem-solving approach.  More succinctly, this approach has disputing parties solve their differences by first &lt;CLICK&gt; focusing on the issues, then &lt;CLICK&gt; looking at alternative approaches, and finally &lt;CLICK&gt; 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  &lt;CLICK&gt; 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1047359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1713763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4</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3558710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1302816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trust is to have faith in the honesty, integrity, reliability, and competence of another.  Trust is important in collaboration.</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184323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2596461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3560916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4287858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2794090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2746971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1787136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392059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2265013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224359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3496783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1316829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271300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621103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3200596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254540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3212708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3501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2629619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2085986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1095546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40198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1727857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219042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1091278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572425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result in a situation where neither parties is satisfied with the outcome.  They might be happy and relived at first because ethe situation has been resolved, but then they realized what they gave up.</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2671370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391616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10399735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827726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2758661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970255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1270663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570934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582080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1401734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364312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risk of being abused.  The opponent may constantly try to take advantage of your tendency towards accommodation.</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415906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confidence in your ability to respond to an aggressive opponent.</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12388849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20048745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3962014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578178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p>
          <a:p>
            <a:endParaRPr lang="en-US" dirty="0"/>
          </a:p>
          <a:p>
            <a:r>
              <a:rPr lang="en-US" dirty="0"/>
              <a:t>Assertiveness is the hallmark of this approach, and those employing this approach aim to address the conflict head-on.  It might involve high levels of emotions as the parties establish positions in what can sometimes evolve into hostile communications.</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2437225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28944252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15168055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6286189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1795038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19338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1374151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441688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2189458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10747286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14089958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32624599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a:p>
            <a:endParaRPr lang="en-US" dirty="0"/>
          </a:p>
          <a:p>
            <a:r>
              <a:rPr lang="en-US" dirty="0"/>
              <a:t>Dealing with problems is a PMI-ism; therefore, withdrawal is not usually not the best choice for resolving conflict, though there may situations where it is necessary.</a:t>
            </a:r>
          </a:p>
          <a:p>
            <a:endParaRPr lang="en-US" dirty="0"/>
          </a:p>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41834750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2948347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39669234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2785492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32028280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5471248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16378634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23174590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38620142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38394946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32980368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25754596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6838877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93</a:t>
            </a:fld>
            <a:endParaRPr lang="en-US"/>
          </a:p>
        </p:txBody>
      </p:sp>
    </p:spTree>
    <p:extLst>
      <p:ext uri="{BB962C8B-B14F-4D97-AF65-F5344CB8AC3E}">
        <p14:creationId xmlns:p14="http://schemas.microsoft.com/office/powerpoint/2010/main" val="331042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94</a:t>
            </a:fld>
            <a:endParaRPr lang="en-US"/>
          </a:p>
        </p:txBody>
      </p:sp>
    </p:spTree>
    <p:extLst>
      <p:ext uri="{BB962C8B-B14F-4D97-AF65-F5344CB8AC3E}">
        <p14:creationId xmlns:p14="http://schemas.microsoft.com/office/powerpoint/2010/main" val="31746129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104</a:t>
            </a:fld>
            <a:endParaRPr lang="en-US"/>
          </a:p>
        </p:txBody>
      </p:sp>
    </p:spTree>
    <p:extLst>
      <p:ext uri="{BB962C8B-B14F-4D97-AF65-F5344CB8AC3E}">
        <p14:creationId xmlns:p14="http://schemas.microsoft.com/office/powerpoint/2010/main" val="30316444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a:t>
            </a:r>
          </a:p>
        </p:txBody>
      </p:sp>
      <p:sp>
        <p:nvSpPr>
          <p:cNvPr id="4" name="Slide Number Placeholder 3"/>
          <p:cNvSpPr>
            <a:spLocks noGrp="1"/>
          </p:cNvSpPr>
          <p:nvPr>
            <p:ph type="sldNum" sz="quarter" idx="5"/>
          </p:nvPr>
        </p:nvSpPr>
        <p:spPr/>
        <p:txBody>
          <a:bodyPr/>
          <a:lstStyle/>
          <a:p>
            <a:fld id="{EAF8C554-03C4-49CD-BD28-2CD99286DF87}" type="slidenum">
              <a:rPr lang="en-US" smtClean="0"/>
              <a:t>105</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106</a:t>
            </a:fld>
            <a:endParaRPr lang="en-US"/>
          </a:p>
        </p:txBody>
      </p:sp>
    </p:spTree>
    <p:extLst>
      <p:ext uri="{BB962C8B-B14F-4D97-AF65-F5344CB8AC3E}">
        <p14:creationId xmlns:p14="http://schemas.microsoft.com/office/powerpoint/2010/main" val="21170681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107</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t>
            </a:r>
            <a:r>
              <a:rPr lang="en-US" dirty="0" err="1"/>
              <a:t>authoritive</a:t>
            </a:r>
            <a:r>
              <a:rPr lang="en-US" dirty="0"/>
              <a:t>,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108</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a:p>
            <a:endParaRPr lang="en-US" dirty="0"/>
          </a:p>
          <a:p>
            <a:r>
              <a:rPr lang="en-US" dirty="0"/>
              <a:t>If you have any interest in psychology, this is a good topic to research more.</a:t>
            </a:r>
          </a:p>
        </p:txBody>
      </p:sp>
      <p:sp>
        <p:nvSpPr>
          <p:cNvPr id="4" name="Slide Number Placeholder 3"/>
          <p:cNvSpPr>
            <a:spLocks noGrp="1"/>
          </p:cNvSpPr>
          <p:nvPr>
            <p:ph type="sldNum" sz="quarter" idx="5"/>
          </p:nvPr>
        </p:nvSpPr>
        <p:spPr/>
        <p:txBody>
          <a:bodyPr/>
          <a:lstStyle/>
          <a:p>
            <a:fld id="{EAF8C554-03C4-49CD-BD28-2CD99286DF87}" type="slidenum">
              <a:rPr lang="en-US" smtClean="0"/>
              <a:t>109</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110</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111</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88069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00F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gif"/></Relationships>
</file>

<file path=ppt/slides/_rels/slide10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gif"/></Relationships>
</file>

<file path=ppt/slides/_rels/slide10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gi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logo">
            <a:extLst>
              <a:ext uri="{FF2B5EF4-FFF2-40B4-BE49-F238E27FC236}">
                <a16:creationId xmlns:a16="http://schemas.microsoft.com/office/drawing/2014/main" id="{F0358AF9-2C11-39A3-26BB-1CB01441B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7696" y="5640205"/>
            <a:ext cx="2142417" cy="121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1015061" y="1065815"/>
            <a:ext cx="3779520" cy="4726369"/>
          </a:xfrm>
          <a:prstGeom prst="ellipse">
            <a:avLst/>
          </a:prstGeom>
          <a:ln>
            <a:noFill/>
          </a:ln>
          <a:effectLst>
            <a:softEdge rad="112500"/>
          </a:effectLst>
        </p:spPr>
      </p:pic>
      <p:sp>
        <p:nvSpPr>
          <p:cNvPr id="4" name="TextBox 3">
            <a:extLst>
              <a:ext uri="{FF2B5EF4-FFF2-40B4-BE49-F238E27FC236}">
                <a16:creationId xmlns:a16="http://schemas.microsoft.com/office/drawing/2014/main" id="{A773C201-A6D8-7438-6536-792D3C364CF8}"/>
              </a:ext>
            </a:extLst>
          </p:cNvPr>
          <p:cNvSpPr txBox="1"/>
          <p:nvPr/>
        </p:nvSpPr>
        <p:spPr>
          <a:xfrm>
            <a:off x="5108089" y="1244235"/>
            <a:ext cx="6333062" cy="3477875"/>
          </a:xfrm>
          <a:prstGeom prst="rect">
            <a:avLst/>
          </a:prstGeom>
          <a:noFill/>
        </p:spPr>
        <p:txBody>
          <a:bodyPr wrap="square" rtlCol="0">
            <a:spAutoFit/>
          </a:bodyPr>
          <a:lstStyle/>
          <a:p>
            <a:r>
              <a:rPr lang="en-US" sz="4400" dirty="0">
                <a:solidFill>
                  <a:schemeClr val="bg1"/>
                </a:solidFill>
              </a:rPr>
              <a:t>How can there be peace without people understanding each other; and how can this be if they don’t know each other?</a:t>
            </a:r>
            <a:endParaRPr lang="en-US" sz="4400" dirty="0">
              <a:solidFill>
                <a:srgbClr val="FFFF01"/>
              </a:solidFill>
            </a:endParaRPr>
          </a:p>
        </p:txBody>
      </p:sp>
      <p:sp>
        <p:nvSpPr>
          <p:cNvPr id="5" name="TextBox 4">
            <a:extLst>
              <a:ext uri="{FF2B5EF4-FFF2-40B4-BE49-F238E27FC236}">
                <a16:creationId xmlns:a16="http://schemas.microsoft.com/office/drawing/2014/main" id="{D8C8C010-B88E-25F6-C5A2-9E0203E8F7A0}"/>
              </a:ext>
            </a:extLst>
          </p:cNvPr>
          <p:cNvSpPr txBox="1"/>
          <p:nvPr/>
        </p:nvSpPr>
        <p:spPr>
          <a:xfrm>
            <a:off x="5108089" y="4722110"/>
            <a:ext cx="2686569" cy="523220"/>
          </a:xfrm>
          <a:prstGeom prst="rect">
            <a:avLst/>
          </a:prstGeom>
          <a:noFill/>
        </p:spPr>
        <p:txBody>
          <a:bodyPr wrap="none" rtlCol="0">
            <a:spAutoFit/>
          </a:bodyPr>
          <a:lstStyle/>
          <a:p>
            <a:r>
              <a:rPr lang="en-US" sz="2800" dirty="0">
                <a:solidFill>
                  <a:schemeClr val="bg1">
                    <a:lumMod val="65000"/>
                  </a:schemeClr>
                </a:solidFill>
              </a:rPr>
              <a:t>Lester B. Pearson</a:t>
            </a:r>
          </a:p>
        </p:txBody>
      </p:sp>
    </p:spTree>
    <p:extLst>
      <p:ext uri="{BB962C8B-B14F-4D97-AF65-F5344CB8AC3E}">
        <p14:creationId xmlns:p14="http://schemas.microsoft.com/office/powerpoint/2010/main" val="32421620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fontScale="90000"/>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561632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solidFill>
                  <a:schemeClr val="bg1"/>
                </a:solidFill>
              </a:rPr>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solidFill>
                  <a:schemeClr val="bg1"/>
                </a:solidFill>
              </a:rPr>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solidFill>
                  <a:schemeClr val="bg1"/>
                </a:solidFill>
              </a:rPr>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solidFill>
                  <a:schemeClr val="bg1"/>
                </a:solidFill>
              </a:rPr>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solidFill>
                  <a:schemeClr val="bg1"/>
                </a:solidFill>
              </a:rPr>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solidFill>
                  <a:schemeClr val="bg1"/>
                </a:solidFill>
              </a:rPr>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solidFill>
                  <a:schemeClr val="bg1"/>
                </a:solidFill>
              </a:rPr>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solidFill>
                  <a:schemeClr val="bg1"/>
                </a:solidFill>
              </a:rPr>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solidFill>
                  <a:schemeClr val="bg1"/>
                </a:solidFill>
              </a:rPr>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3" name="Picture 12">
            <a:extLst>
              <a:ext uri="{FF2B5EF4-FFF2-40B4-BE49-F238E27FC236}">
                <a16:creationId xmlns:a16="http://schemas.microsoft.com/office/drawing/2014/main" id="{613A7B19-D021-EC42-4814-6364FCD51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128" y="1452715"/>
            <a:ext cx="8131744" cy="4870025"/>
          </a:xfrm>
          <a:prstGeom prst="rect">
            <a:avLst/>
          </a:prstGeom>
        </p:spPr>
      </p:pic>
      <p:pic>
        <p:nvPicPr>
          <p:cNvPr id="17" name="Picture 16">
            <a:extLst>
              <a:ext uri="{FF2B5EF4-FFF2-40B4-BE49-F238E27FC236}">
                <a16:creationId xmlns:a16="http://schemas.microsoft.com/office/drawing/2014/main" id="{AB160696-73D1-E06F-6BEC-D3CC11AD7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73" y="1452715"/>
            <a:ext cx="2415555" cy="2368010"/>
          </a:xfrm>
          <a:prstGeom prst="rect">
            <a:avLst/>
          </a:prstGeom>
        </p:spPr>
      </p:pic>
    </p:spTree>
    <p:extLst>
      <p:ext uri="{BB962C8B-B14F-4D97-AF65-F5344CB8AC3E}">
        <p14:creationId xmlns:p14="http://schemas.microsoft.com/office/powerpoint/2010/main" val="16601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solidFill>
                    <a:schemeClr val="bg1"/>
                  </a:solidFill>
                </a:rPr>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solidFill>
                    <a:schemeClr val="bg1"/>
                  </a:solidFill>
                </a:rPr>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solidFill>
                    <a:schemeClr val="bg1"/>
                  </a:solidFill>
                </a:rPr>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solidFill>
                  <a:schemeClr val="bg1"/>
                </a:solidFill>
              </a:rPr>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solidFill>
                      <a:schemeClr val="bg1"/>
                    </a:solidFill>
                  </a:rPr>
                  <a:t>Peace is not the absence of conflict, </a:t>
                </a:r>
                <a:r>
                  <a:rPr lang="en-US" sz="4400" dirty="0">
                    <a:solidFill>
                      <a:srgbClr val="FFFF01"/>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F8488E-E734-57CA-8A48-3731E5717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98" y="0"/>
            <a:ext cx="10907004" cy="6858000"/>
          </a:xfrm>
          <a:prstGeom prst="rect">
            <a:avLst/>
          </a:prstGeom>
        </p:spPr>
      </p:pic>
    </p:spTree>
    <p:extLst>
      <p:ext uri="{BB962C8B-B14F-4D97-AF65-F5344CB8AC3E}">
        <p14:creationId xmlns:p14="http://schemas.microsoft.com/office/powerpoint/2010/main" val="377522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Collaboration</a:t>
            </a:r>
            <a:endParaRPr lang="en-US" dirty="0"/>
          </a:p>
        </p:txBody>
      </p:sp>
    </p:spTree>
    <p:extLst>
      <p:ext uri="{BB962C8B-B14F-4D97-AF65-F5344CB8AC3E}">
        <p14:creationId xmlns:p14="http://schemas.microsoft.com/office/powerpoint/2010/main" val="1102840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Collaboration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Multiple viewpoints and insights from different perspectives</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Rational Problem Solving</a:t>
            </a:r>
          </a:p>
        </p:txBody>
      </p:sp>
      <p:sp>
        <p:nvSpPr>
          <p:cNvPr id="5" name="Rectangle: Rounded Corners 4">
            <a:extLst>
              <a:ext uri="{FF2B5EF4-FFF2-40B4-BE49-F238E27FC236}">
                <a16:creationId xmlns:a16="http://schemas.microsoft.com/office/drawing/2014/main" id="{467BE1BB-4453-6ADB-C71F-3F94EC5DC1D1}"/>
              </a:ext>
            </a:extLst>
          </p:cNvPr>
          <p:cNvSpPr/>
          <p:nvPr/>
        </p:nvSpPr>
        <p:spPr>
          <a:xfrm>
            <a:off x="759822"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Focusing on the issues</a:t>
            </a:r>
          </a:p>
        </p:txBody>
      </p:sp>
      <p:sp>
        <p:nvSpPr>
          <p:cNvPr id="6" name="Rectangle: Rounded Corners 5">
            <a:extLst>
              <a:ext uri="{FF2B5EF4-FFF2-40B4-BE49-F238E27FC236}">
                <a16:creationId xmlns:a16="http://schemas.microsoft.com/office/drawing/2014/main" id="{78AC4B74-47F7-90B9-58DE-BED28CF1A4A3}"/>
              </a:ext>
            </a:extLst>
          </p:cNvPr>
          <p:cNvSpPr/>
          <p:nvPr/>
        </p:nvSpPr>
        <p:spPr>
          <a:xfrm>
            <a:off x="4375064"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Looking at alternative approaches</a:t>
            </a:r>
          </a:p>
        </p:txBody>
      </p:sp>
      <p:sp>
        <p:nvSpPr>
          <p:cNvPr id="7" name="Rectangle: Rounded Corners 6">
            <a:extLst>
              <a:ext uri="{FF2B5EF4-FFF2-40B4-BE49-F238E27FC236}">
                <a16:creationId xmlns:a16="http://schemas.microsoft.com/office/drawing/2014/main" id="{07A67B46-4AC8-5DBE-9BE1-8E5CA7369BFE}"/>
              </a:ext>
            </a:extLst>
          </p:cNvPr>
          <p:cNvSpPr/>
          <p:nvPr/>
        </p:nvSpPr>
        <p:spPr>
          <a:xfrm>
            <a:off x="7990307" y="434176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Selecting best alternative</a:t>
            </a:r>
          </a:p>
        </p:txBody>
      </p:sp>
      <p:sp>
        <p:nvSpPr>
          <p:cNvPr id="9" name="Rectangle 8">
            <a:extLst>
              <a:ext uri="{FF2B5EF4-FFF2-40B4-BE49-F238E27FC236}">
                <a16:creationId xmlns:a16="http://schemas.microsoft.com/office/drawing/2014/main" id="{FB5AD18A-C3C5-C64B-2D84-10399BFD1023}"/>
              </a:ext>
            </a:extLst>
          </p:cNvPr>
          <p:cNvSpPr/>
          <p:nvPr/>
        </p:nvSpPr>
        <p:spPr>
          <a:xfrm>
            <a:off x="7469238" y="311371"/>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242101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Tree>
    <p:extLst>
      <p:ext uri="{BB962C8B-B14F-4D97-AF65-F5344CB8AC3E}">
        <p14:creationId xmlns:p14="http://schemas.microsoft.com/office/powerpoint/2010/main" val="551793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Tree>
    <p:extLst>
      <p:ext uri="{BB962C8B-B14F-4D97-AF65-F5344CB8AC3E}">
        <p14:creationId xmlns:p14="http://schemas.microsoft.com/office/powerpoint/2010/main" val="826718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Tree>
    <p:extLst>
      <p:ext uri="{BB962C8B-B14F-4D97-AF65-F5344CB8AC3E}">
        <p14:creationId xmlns:p14="http://schemas.microsoft.com/office/powerpoint/2010/main" val="203954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Tree>
    <p:extLst>
      <p:ext uri="{BB962C8B-B14F-4D97-AF65-F5344CB8AC3E}">
        <p14:creationId xmlns:p14="http://schemas.microsoft.com/office/powerpoint/2010/main" val="3985663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Tree>
    <p:extLst>
      <p:ext uri="{BB962C8B-B14F-4D97-AF65-F5344CB8AC3E}">
        <p14:creationId xmlns:p14="http://schemas.microsoft.com/office/powerpoint/2010/main" val="438219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Tree>
    <p:extLst>
      <p:ext uri="{BB962C8B-B14F-4D97-AF65-F5344CB8AC3E}">
        <p14:creationId xmlns:p14="http://schemas.microsoft.com/office/powerpoint/2010/main" val="3438957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 not want full responsibility</a:t>
            </a:r>
          </a:p>
        </p:txBody>
      </p:sp>
    </p:spTree>
    <p:extLst>
      <p:ext uri="{BB962C8B-B14F-4D97-AF65-F5344CB8AC3E}">
        <p14:creationId xmlns:p14="http://schemas.microsoft.com/office/powerpoint/2010/main" val="773085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9" name="Picture 18">
            <a:extLst>
              <a:ext uri="{FF2B5EF4-FFF2-40B4-BE49-F238E27FC236}">
                <a16:creationId xmlns:a16="http://schemas.microsoft.com/office/drawing/2014/main" id="{25593D5E-FC45-4CF0-DA43-C6F02C924D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24" y="5136438"/>
            <a:ext cx="2289053" cy="923546"/>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Tree>
    <p:extLst>
      <p:ext uri="{BB962C8B-B14F-4D97-AF65-F5344CB8AC3E}">
        <p14:creationId xmlns:p14="http://schemas.microsoft.com/office/powerpoint/2010/main" val="42326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Tree>
    <p:extLst>
      <p:ext uri="{BB962C8B-B14F-4D97-AF65-F5344CB8AC3E}">
        <p14:creationId xmlns:p14="http://schemas.microsoft.com/office/powerpoint/2010/main" val="1511296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Tree>
    <p:extLst>
      <p:ext uri="{BB962C8B-B14F-4D97-AF65-F5344CB8AC3E}">
        <p14:creationId xmlns:p14="http://schemas.microsoft.com/office/powerpoint/2010/main" val="4140318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Tree>
    <p:extLst>
      <p:ext uri="{BB962C8B-B14F-4D97-AF65-F5344CB8AC3E}">
        <p14:creationId xmlns:p14="http://schemas.microsoft.com/office/powerpoint/2010/main" val="3081371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Tree>
    <p:extLst>
      <p:ext uri="{BB962C8B-B14F-4D97-AF65-F5344CB8AC3E}">
        <p14:creationId xmlns:p14="http://schemas.microsoft.com/office/powerpoint/2010/main" val="67165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Tree>
    <p:extLst>
      <p:ext uri="{BB962C8B-B14F-4D97-AF65-F5344CB8AC3E}">
        <p14:creationId xmlns:p14="http://schemas.microsoft.com/office/powerpoint/2010/main" val="3666551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Outcome is less stressful</a:t>
            </a:r>
          </a:p>
        </p:txBody>
      </p:sp>
    </p:spTree>
    <p:extLst>
      <p:ext uri="{BB962C8B-B14F-4D97-AF65-F5344CB8AC3E}">
        <p14:creationId xmlns:p14="http://schemas.microsoft.com/office/powerpoint/2010/main" val="1538844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Tree>
    <p:extLst>
      <p:ext uri="{BB962C8B-B14F-4D97-AF65-F5344CB8AC3E}">
        <p14:creationId xmlns:p14="http://schemas.microsoft.com/office/powerpoint/2010/main" val="3756131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Tree>
    <p:extLst>
      <p:ext uri="{BB962C8B-B14F-4D97-AF65-F5344CB8AC3E}">
        <p14:creationId xmlns:p14="http://schemas.microsoft.com/office/powerpoint/2010/main" val="2787322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Tree>
    <p:extLst>
      <p:ext uri="{BB962C8B-B14F-4D97-AF65-F5344CB8AC3E}">
        <p14:creationId xmlns:p14="http://schemas.microsoft.com/office/powerpoint/2010/main" val="3803001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Must continue collaborative efforts</a:t>
            </a:r>
          </a:p>
        </p:txBody>
      </p:sp>
    </p:spTree>
    <p:extLst>
      <p:ext uri="{BB962C8B-B14F-4D97-AF65-F5344CB8AC3E}">
        <p14:creationId xmlns:p14="http://schemas.microsoft.com/office/powerpoint/2010/main" val="61627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Compromise</a:t>
            </a:r>
            <a:endParaRPr lang="en-US" dirty="0"/>
          </a:p>
        </p:txBody>
      </p:sp>
    </p:spTree>
    <p:extLst>
      <p:ext uri="{BB962C8B-B14F-4D97-AF65-F5344CB8AC3E}">
        <p14:creationId xmlns:p14="http://schemas.microsoft.com/office/powerpoint/2010/main" val="3767073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Compromise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3837214" y="1980270"/>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Bargain to reach a mutually acceptable solution</a:t>
            </a:r>
          </a:p>
        </p:txBody>
      </p:sp>
      <p:sp>
        <p:nvSpPr>
          <p:cNvPr id="9" name="Rectangle 8">
            <a:extLst>
              <a:ext uri="{FF2B5EF4-FFF2-40B4-BE49-F238E27FC236}">
                <a16:creationId xmlns:a16="http://schemas.microsoft.com/office/drawing/2014/main" id="{FB5AD18A-C3C5-C64B-2D84-10399BFD1023}"/>
              </a:ext>
            </a:extLst>
          </p:cNvPr>
          <p:cNvSpPr/>
          <p:nvPr/>
        </p:nvSpPr>
        <p:spPr>
          <a:xfrm>
            <a:off x="4244370" y="4125725"/>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15095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Tree>
    <p:extLst>
      <p:ext uri="{BB962C8B-B14F-4D97-AF65-F5344CB8AC3E}">
        <p14:creationId xmlns:p14="http://schemas.microsoft.com/office/powerpoint/2010/main" val="86709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Tree>
    <p:extLst>
      <p:ext uri="{BB962C8B-B14F-4D97-AF65-F5344CB8AC3E}">
        <p14:creationId xmlns:p14="http://schemas.microsoft.com/office/powerpoint/2010/main" val="505277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Tree>
    <p:extLst>
      <p:ext uri="{BB962C8B-B14F-4D97-AF65-F5344CB8AC3E}">
        <p14:creationId xmlns:p14="http://schemas.microsoft.com/office/powerpoint/2010/main" val="3252682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Tree>
    <p:extLst>
      <p:ext uri="{BB962C8B-B14F-4D97-AF65-F5344CB8AC3E}">
        <p14:creationId xmlns:p14="http://schemas.microsoft.com/office/powerpoint/2010/main" val="3100942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Tree>
    <p:extLst>
      <p:ext uri="{BB962C8B-B14F-4D97-AF65-F5344CB8AC3E}">
        <p14:creationId xmlns:p14="http://schemas.microsoft.com/office/powerpoint/2010/main" val="2385573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80183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collaboration or forcing does not work</a:t>
            </a:r>
          </a:p>
        </p:txBody>
      </p:sp>
    </p:spTree>
    <p:extLst>
      <p:ext uri="{BB962C8B-B14F-4D97-AF65-F5344CB8AC3E}">
        <p14:creationId xmlns:p14="http://schemas.microsoft.com/office/powerpoint/2010/main" val="2048792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Tree>
    <p:extLst>
      <p:ext uri="{BB962C8B-B14F-4D97-AF65-F5344CB8AC3E}">
        <p14:creationId xmlns:p14="http://schemas.microsoft.com/office/powerpoint/2010/main" val="1968463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Tree>
    <p:extLst>
      <p:ext uri="{BB962C8B-B14F-4D97-AF65-F5344CB8AC3E}">
        <p14:creationId xmlns:p14="http://schemas.microsoft.com/office/powerpoint/2010/main" val="1378062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Lowers tension and stress</a:t>
            </a:r>
          </a:p>
        </p:txBody>
      </p:sp>
    </p:spTree>
    <p:extLst>
      <p:ext uri="{BB962C8B-B14F-4D97-AF65-F5344CB8AC3E}">
        <p14:creationId xmlns:p14="http://schemas.microsoft.com/office/powerpoint/2010/main" val="3376376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Tree>
    <p:extLst>
      <p:ext uri="{BB962C8B-B14F-4D97-AF65-F5344CB8AC3E}">
        <p14:creationId xmlns:p14="http://schemas.microsoft.com/office/powerpoint/2010/main" val="1139358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Tree>
    <p:extLst>
      <p:ext uri="{BB962C8B-B14F-4D97-AF65-F5344CB8AC3E}">
        <p14:creationId xmlns:p14="http://schemas.microsoft.com/office/powerpoint/2010/main" val="130419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Close monitoring and control</a:t>
            </a:r>
          </a:p>
        </p:txBody>
      </p:sp>
    </p:spTree>
    <p:extLst>
      <p:ext uri="{BB962C8B-B14F-4D97-AF65-F5344CB8AC3E}">
        <p14:creationId xmlns:p14="http://schemas.microsoft.com/office/powerpoint/2010/main" val="268800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662940" y="2766218"/>
            <a:ext cx="10866120" cy="1325563"/>
          </a:xfrm>
        </p:spPr>
        <p:txBody>
          <a:bodyPr>
            <a:normAutofit fontScale="90000"/>
          </a:bodyPr>
          <a:lstStyle/>
          <a:p>
            <a:pPr algn="ctr"/>
            <a:r>
              <a:rPr lang="en-US" sz="10700" dirty="0"/>
              <a:t>Accommodation</a:t>
            </a:r>
            <a:endParaRPr lang="en-US" dirty="0"/>
          </a:p>
        </p:txBody>
      </p:sp>
    </p:spTree>
    <p:extLst>
      <p:ext uri="{BB962C8B-B14F-4D97-AF65-F5344CB8AC3E}">
        <p14:creationId xmlns:p14="http://schemas.microsoft.com/office/powerpoint/2010/main" val="3011367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Accommodation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agreement are emphasized</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disagreement are downplayed</a:t>
            </a:r>
          </a:p>
        </p:txBody>
      </p:sp>
      <p:sp>
        <p:nvSpPr>
          <p:cNvPr id="9" name="Rectangle 8">
            <a:extLst>
              <a:ext uri="{FF2B5EF4-FFF2-40B4-BE49-F238E27FC236}">
                <a16:creationId xmlns:a16="http://schemas.microsoft.com/office/drawing/2014/main" id="{FB5AD18A-C3C5-C64B-2D84-10399BFD1023}"/>
              </a:ext>
            </a:extLst>
          </p:cNvPr>
          <p:cNvSpPr/>
          <p:nvPr/>
        </p:nvSpPr>
        <p:spPr>
          <a:xfrm>
            <a:off x="4318109" y="4452297"/>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179898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Tree>
    <p:extLst>
      <p:ext uri="{BB962C8B-B14F-4D97-AF65-F5344CB8AC3E}">
        <p14:creationId xmlns:p14="http://schemas.microsoft.com/office/powerpoint/2010/main" val="3505554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Tree>
    <p:extLst>
      <p:ext uri="{BB962C8B-B14F-4D97-AF65-F5344CB8AC3E}">
        <p14:creationId xmlns:p14="http://schemas.microsoft.com/office/powerpoint/2010/main" val="3474545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Tree>
    <p:extLst>
      <p:ext uri="{BB962C8B-B14F-4D97-AF65-F5344CB8AC3E}">
        <p14:creationId xmlns:p14="http://schemas.microsoft.com/office/powerpoint/2010/main" val="328210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You have no choice/continued competition would be detrimental</a:t>
            </a:r>
          </a:p>
        </p:txBody>
      </p:sp>
    </p:spTree>
    <p:extLst>
      <p:ext uri="{BB962C8B-B14F-4D97-AF65-F5344CB8AC3E}">
        <p14:creationId xmlns:p14="http://schemas.microsoft.com/office/powerpoint/2010/main" val="4012731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Tree>
    <p:extLst>
      <p:ext uri="{BB962C8B-B14F-4D97-AF65-F5344CB8AC3E}">
        <p14:creationId xmlns:p14="http://schemas.microsoft.com/office/powerpoint/2010/main" val="3413497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Opportunity to reassess the situation</a:t>
            </a:r>
          </a:p>
        </p:txBody>
      </p:sp>
    </p:spTree>
    <p:extLst>
      <p:ext uri="{BB962C8B-B14F-4D97-AF65-F5344CB8AC3E}">
        <p14:creationId xmlns:p14="http://schemas.microsoft.com/office/powerpoint/2010/main" val="368807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Tree>
    <p:extLst>
      <p:ext uri="{BB962C8B-B14F-4D97-AF65-F5344CB8AC3E}">
        <p14:creationId xmlns:p14="http://schemas.microsoft.com/office/powerpoint/2010/main" val="219646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Tree>
    <p:extLst>
      <p:ext uri="{BB962C8B-B14F-4D97-AF65-F5344CB8AC3E}">
        <p14:creationId xmlns:p14="http://schemas.microsoft.com/office/powerpoint/2010/main" val="207073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Tree>
    <p:extLst>
      <p:ext uri="{BB962C8B-B14F-4D97-AF65-F5344CB8AC3E}">
        <p14:creationId xmlns:p14="http://schemas.microsoft.com/office/powerpoint/2010/main" val="660839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Some supporters my not like your response</a:t>
            </a:r>
          </a:p>
        </p:txBody>
      </p:sp>
    </p:spTree>
    <p:extLst>
      <p:ext uri="{BB962C8B-B14F-4D97-AF65-F5344CB8AC3E}">
        <p14:creationId xmlns:p14="http://schemas.microsoft.com/office/powerpoint/2010/main" val="521051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Force</a:t>
            </a:r>
            <a:endParaRPr lang="en-US" dirty="0"/>
          </a:p>
        </p:txBody>
      </p:sp>
    </p:spTree>
    <p:extLst>
      <p:ext uri="{BB962C8B-B14F-4D97-AF65-F5344CB8AC3E}">
        <p14:creationId xmlns:p14="http://schemas.microsoft.com/office/powerpoint/2010/main" val="3174644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Force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Pushing viewpoint at expense of another</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Assertiveness is hallmark</a:t>
            </a:r>
          </a:p>
        </p:txBody>
      </p:sp>
      <p:sp>
        <p:nvSpPr>
          <p:cNvPr id="9" name="Rectangle 8">
            <a:extLst>
              <a:ext uri="{FF2B5EF4-FFF2-40B4-BE49-F238E27FC236}">
                <a16:creationId xmlns:a16="http://schemas.microsoft.com/office/drawing/2014/main" id="{FB5AD18A-C3C5-C64B-2D84-10399BFD1023}"/>
              </a:ext>
            </a:extLst>
          </p:cNvPr>
          <p:cNvSpPr/>
          <p:nvPr/>
        </p:nvSpPr>
        <p:spPr>
          <a:xfrm>
            <a:off x="7395500" y="31137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
        <p:nvSpPr>
          <p:cNvPr id="8" name="Rectangle: Rounded Corners 7">
            <a:extLst>
              <a:ext uri="{FF2B5EF4-FFF2-40B4-BE49-F238E27FC236}">
                <a16:creationId xmlns:a16="http://schemas.microsoft.com/office/drawing/2014/main" id="{853319EA-9BD8-D2E0-FCA5-A555D5FA726A}"/>
              </a:ext>
            </a:extLst>
          </p:cNvPr>
          <p:cNvSpPr/>
          <p:nvPr/>
        </p:nvSpPr>
        <p:spPr>
          <a:xfrm>
            <a:off x="3837214" y="3981086"/>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Addresses conflict head-on</a:t>
            </a:r>
          </a:p>
        </p:txBody>
      </p:sp>
    </p:spTree>
    <p:extLst>
      <p:ext uri="{BB962C8B-B14F-4D97-AF65-F5344CB8AC3E}">
        <p14:creationId xmlns:p14="http://schemas.microsoft.com/office/powerpoint/2010/main" val="204928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Tree>
    <p:extLst>
      <p:ext uri="{BB962C8B-B14F-4D97-AF65-F5344CB8AC3E}">
        <p14:creationId xmlns:p14="http://schemas.microsoft.com/office/powerpoint/2010/main" val="4216255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Tree>
    <p:extLst>
      <p:ext uri="{BB962C8B-B14F-4D97-AF65-F5344CB8AC3E}">
        <p14:creationId xmlns:p14="http://schemas.microsoft.com/office/powerpoint/2010/main" val="1696622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Tree>
    <p:extLst>
      <p:ext uri="{BB962C8B-B14F-4D97-AF65-F5344CB8AC3E}">
        <p14:creationId xmlns:p14="http://schemas.microsoft.com/office/powerpoint/2010/main" val="35663045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Last resort to long-lasting conflict</a:t>
            </a:r>
          </a:p>
        </p:txBody>
      </p:sp>
    </p:spTree>
    <p:extLst>
      <p:ext uri="{BB962C8B-B14F-4D97-AF65-F5344CB8AC3E}">
        <p14:creationId xmlns:p14="http://schemas.microsoft.com/office/powerpoint/2010/main" val="2241988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Tree>
    <p:extLst>
      <p:ext uri="{BB962C8B-B14F-4D97-AF65-F5344CB8AC3E}">
        <p14:creationId xmlns:p14="http://schemas.microsoft.com/office/powerpoint/2010/main" val="2030697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Increases self-esteem/respect</a:t>
            </a:r>
          </a:p>
        </p:txBody>
      </p:sp>
    </p:spTree>
    <p:extLst>
      <p:ext uri="{BB962C8B-B14F-4D97-AF65-F5344CB8AC3E}">
        <p14:creationId xmlns:p14="http://schemas.microsoft.com/office/powerpoint/2010/main" val="2179992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Tree>
    <p:extLst>
      <p:ext uri="{BB962C8B-B14F-4D97-AF65-F5344CB8AC3E}">
        <p14:creationId xmlns:p14="http://schemas.microsoft.com/office/powerpoint/2010/main" val="18173081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Tree>
    <p:extLst>
      <p:ext uri="{BB962C8B-B14F-4D97-AF65-F5344CB8AC3E}">
        <p14:creationId xmlns:p14="http://schemas.microsoft.com/office/powerpoint/2010/main" val="1754119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Tree>
    <p:extLst>
      <p:ext uri="{BB962C8B-B14F-4D97-AF65-F5344CB8AC3E}">
        <p14:creationId xmlns:p14="http://schemas.microsoft.com/office/powerpoint/2010/main" val="1153313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Cannot take advantage of other side’s position</a:t>
            </a:r>
          </a:p>
        </p:txBody>
      </p:sp>
    </p:spTree>
    <p:extLst>
      <p:ext uri="{BB962C8B-B14F-4D97-AF65-F5344CB8AC3E}">
        <p14:creationId xmlns:p14="http://schemas.microsoft.com/office/powerpoint/2010/main" val="4015989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Withdrawal</a:t>
            </a:r>
            <a:endParaRPr lang="en-US" dirty="0"/>
          </a:p>
        </p:txBody>
      </p:sp>
    </p:spTree>
    <p:extLst>
      <p:ext uri="{BB962C8B-B14F-4D97-AF65-F5344CB8AC3E}">
        <p14:creationId xmlns:p14="http://schemas.microsoft.com/office/powerpoint/2010/main" val="12672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Withdrawal</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Retreat or postpone a decision on a problem</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best choice for resolving conflict</a:t>
            </a:r>
          </a:p>
        </p:txBody>
      </p:sp>
      <p:sp>
        <p:nvSpPr>
          <p:cNvPr id="8" name="Rectangle: Rounded Corners 7">
            <a:extLst>
              <a:ext uri="{FF2B5EF4-FFF2-40B4-BE49-F238E27FC236}">
                <a16:creationId xmlns:a16="http://schemas.microsoft.com/office/drawing/2014/main" id="{D94F1854-E4EF-5A9A-D8A7-189C04CD29D7}"/>
              </a:ext>
            </a:extLst>
          </p:cNvPr>
          <p:cNvSpPr/>
          <p:nvPr/>
        </p:nvSpPr>
        <p:spPr>
          <a:xfrm>
            <a:off x="3837214" y="4085567"/>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giving up – sidestepping or postponing</a:t>
            </a:r>
          </a:p>
        </p:txBody>
      </p:sp>
    </p:spTree>
    <p:extLst>
      <p:ext uri="{BB962C8B-B14F-4D97-AF65-F5344CB8AC3E}">
        <p14:creationId xmlns:p14="http://schemas.microsoft.com/office/powerpoint/2010/main" val="33226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Tree>
    <p:extLst>
      <p:ext uri="{BB962C8B-B14F-4D97-AF65-F5344CB8AC3E}">
        <p14:creationId xmlns:p14="http://schemas.microsoft.com/office/powerpoint/2010/main" val="6820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Tree>
    <p:extLst>
      <p:ext uri="{BB962C8B-B14F-4D97-AF65-F5344CB8AC3E}">
        <p14:creationId xmlns:p14="http://schemas.microsoft.com/office/powerpoint/2010/main" val="2386215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Tree>
    <p:extLst>
      <p:ext uri="{BB962C8B-B14F-4D97-AF65-F5344CB8AC3E}">
        <p14:creationId xmlns:p14="http://schemas.microsoft.com/office/powerpoint/2010/main" val="3673107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Tree>
    <p:extLst>
      <p:ext uri="{BB962C8B-B14F-4D97-AF65-F5344CB8AC3E}">
        <p14:creationId xmlns:p14="http://schemas.microsoft.com/office/powerpoint/2010/main" val="1844398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Tree>
    <p:extLst>
      <p:ext uri="{BB962C8B-B14F-4D97-AF65-F5344CB8AC3E}">
        <p14:creationId xmlns:p14="http://schemas.microsoft.com/office/powerpoint/2010/main" val="752139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
        <p:nvSpPr>
          <p:cNvPr id="13" name="Rectangle: Rounded Corners 12">
            <a:extLst>
              <a:ext uri="{FF2B5EF4-FFF2-40B4-BE49-F238E27FC236}">
                <a16:creationId xmlns:a16="http://schemas.microsoft.com/office/drawing/2014/main" id="{610B83B2-F0D7-D051-C915-A6B19CC3AEBB}"/>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Unable to handle conflict</a:t>
            </a:r>
          </a:p>
        </p:txBody>
      </p:sp>
    </p:spTree>
    <p:extLst>
      <p:ext uri="{BB962C8B-B14F-4D97-AF65-F5344CB8AC3E}">
        <p14:creationId xmlns:p14="http://schemas.microsoft.com/office/powerpoint/2010/main" val="3137675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Tree>
    <p:extLst>
      <p:ext uri="{BB962C8B-B14F-4D97-AF65-F5344CB8AC3E}">
        <p14:creationId xmlns:p14="http://schemas.microsoft.com/office/powerpoint/2010/main" val="4046021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Tree>
    <p:extLst>
      <p:ext uri="{BB962C8B-B14F-4D97-AF65-F5344CB8AC3E}">
        <p14:creationId xmlns:p14="http://schemas.microsoft.com/office/powerpoint/2010/main" val="17907788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Tree>
    <p:extLst>
      <p:ext uri="{BB962C8B-B14F-4D97-AF65-F5344CB8AC3E}">
        <p14:creationId xmlns:p14="http://schemas.microsoft.com/office/powerpoint/2010/main" val="1150875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Time to be better prepared</a:t>
            </a:r>
          </a:p>
        </p:txBody>
      </p:sp>
    </p:spTree>
    <p:extLst>
      <p:ext uri="{BB962C8B-B14F-4D97-AF65-F5344CB8AC3E}">
        <p14:creationId xmlns:p14="http://schemas.microsoft.com/office/powerpoint/2010/main" val="1282587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Tree>
    <p:extLst>
      <p:ext uri="{BB962C8B-B14F-4D97-AF65-F5344CB8AC3E}">
        <p14:creationId xmlns:p14="http://schemas.microsoft.com/office/powerpoint/2010/main" val="39404742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Tree>
    <p:extLst>
      <p:ext uri="{BB962C8B-B14F-4D97-AF65-F5344CB8AC3E}">
        <p14:creationId xmlns:p14="http://schemas.microsoft.com/office/powerpoint/2010/main" val="34915107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 with others</a:t>
            </a:r>
          </a:p>
        </p:txBody>
      </p:sp>
    </p:spTree>
    <p:extLst>
      <p:ext uri="{BB962C8B-B14F-4D97-AF65-F5344CB8AC3E}">
        <p14:creationId xmlns:p14="http://schemas.microsoft.com/office/powerpoint/2010/main" val="23529729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an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8172</Words>
  <Application>Microsoft Office PowerPoint</Application>
  <PresentationFormat>Widescreen</PresentationFormat>
  <Paragraphs>704</Paragraphs>
  <Slides>121</Slides>
  <Notes>108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121</vt:i4>
      </vt:variant>
    </vt:vector>
  </HeadingPairs>
  <TitlesOfParts>
    <vt:vector size="126" baseType="lpstr">
      <vt:lpstr>Arial</vt:lpstr>
      <vt:lpstr>Calibri</vt:lpstr>
      <vt:lpstr>Kamerik205 8</vt:lpstr>
      <vt:lpstr>Office Theme</vt:lpstr>
      <vt:lpstr>Custom Design</vt:lpstr>
      <vt:lpstr>PowerPoint Presentation</vt:lpstr>
      <vt:lpstr>PowerPoint Presentation</vt:lpstr>
      <vt:lpstr>PowerPoint Presentation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What is conflict?</vt:lpstr>
      <vt:lpstr>PowerPoint Presentation</vt:lpstr>
      <vt:lpstr>PowerPoint Presentation</vt:lpstr>
      <vt:lpstr>Approaches to Conflict Resolution</vt:lpstr>
      <vt:lpstr>Collaboration</vt:lpstr>
      <vt:lpstr>Collaboration</vt:lpstr>
      <vt:lpstr>Collaboration – When to use?</vt:lpstr>
      <vt:lpstr>Collaboration – When to use?</vt:lpstr>
      <vt:lpstr>Collaboration – When to use?</vt:lpstr>
      <vt:lpstr>Collaboration – When to use?</vt:lpstr>
      <vt:lpstr>Collaboration – When to use?</vt:lpstr>
      <vt:lpstr>Collaboration – When to use?</vt:lpstr>
      <vt:lpstr>Collaboration – When to use?</vt:lpstr>
      <vt:lpstr>Collaboration – Advantages</vt:lpstr>
      <vt:lpstr>Collaboration – Advantages</vt:lpstr>
      <vt:lpstr>Collaboration – Advantages</vt:lpstr>
      <vt:lpstr>Collaboration – Advantages</vt:lpstr>
      <vt:lpstr>Collaboration – Advantages</vt:lpstr>
      <vt:lpstr>Collaboration – Advantages</vt:lpstr>
      <vt:lpstr>Collaboration – Advantages</vt:lpstr>
      <vt:lpstr>Collaboration – Disadvantages</vt:lpstr>
      <vt:lpstr>Collaboration – Disadvantages</vt:lpstr>
      <vt:lpstr>Collaboration – Disadvantages</vt:lpstr>
      <vt:lpstr>Collaboration – Disadvantages</vt:lpstr>
      <vt:lpstr>Compromise</vt:lpstr>
      <vt:lpstr>Compromise</vt:lpstr>
      <vt:lpstr>Compromise – When to use?</vt:lpstr>
      <vt:lpstr>Compromise – When to use?</vt:lpstr>
      <vt:lpstr>Compromise – When to use?</vt:lpstr>
      <vt:lpstr>Compromise – When to use?</vt:lpstr>
      <vt:lpstr>Compromise – When to use?</vt:lpstr>
      <vt:lpstr>Compromise – When to use?</vt:lpstr>
      <vt:lpstr>Compromise – Advantages</vt:lpstr>
      <vt:lpstr>Compromise – Advantages</vt:lpstr>
      <vt:lpstr>Compromise – Advantages</vt:lpstr>
      <vt:lpstr>Compromise – Disadvantages</vt:lpstr>
      <vt:lpstr>Compromise – Disadvantages</vt:lpstr>
      <vt:lpstr>Compromise – Disadvantages</vt:lpstr>
      <vt:lpstr>Accommodation</vt:lpstr>
      <vt:lpstr>Accommodation</vt:lpstr>
      <vt:lpstr>Accomodation – When to use?</vt:lpstr>
      <vt:lpstr>Accomodation – When to use?</vt:lpstr>
      <vt:lpstr>Accomodation – When to use?</vt:lpstr>
      <vt:lpstr>Accomodation – When to use?</vt:lpstr>
      <vt:lpstr>Accommodation – Advantages</vt:lpstr>
      <vt:lpstr>Accommodation – Advantages</vt:lpstr>
      <vt:lpstr>Accommodation – Disadvantages</vt:lpstr>
      <vt:lpstr>Accommodation – Disadvantages</vt:lpstr>
      <vt:lpstr>Accommodation – Disadvantages</vt:lpstr>
      <vt:lpstr>Accommodation – Disadvantages</vt:lpstr>
      <vt:lpstr>Force</vt:lpstr>
      <vt:lpstr>Force</vt:lpstr>
      <vt:lpstr>Force – When to use?</vt:lpstr>
      <vt:lpstr>Force – When to use?</vt:lpstr>
      <vt:lpstr>Force – When to use?</vt:lpstr>
      <vt:lpstr>Force – When to use?</vt:lpstr>
      <vt:lpstr>Force – Advantages</vt:lpstr>
      <vt:lpstr>Force – Advantages</vt:lpstr>
      <vt:lpstr>Force – Disadvantages</vt:lpstr>
      <vt:lpstr>Force – Disadvantages</vt:lpstr>
      <vt:lpstr>Force – Disadvantages</vt:lpstr>
      <vt:lpstr>Force – Disadvantages</vt:lpstr>
      <vt:lpstr>Withdrawal</vt:lpstr>
      <vt:lpstr>Withdrawal</vt:lpstr>
      <vt:lpstr>Withdrawal – When to use?</vt:lpstr>
      <vt:lpstr>Withdrawal – When to use?</vt:lpstr>
      <vt:lpstr>Withdrawal – When to use?</vt:lpstr>
      <vt:lpstr>Withdrawal – When to use?</vt:lpstr>
      <vt:lpstr>Withdrawal – When to use?</vt:lpstr>
      <vt:lpstr>Withdrawal – When to use?</vt:lpstr>
      <vt:lpstr>Withdrawal – Advantages</vt:lpstr>
      <vt:lpstr>Withdrawal – Advantages</vt:lpstr>
      <vt:lpstr>Withdrawal – Advantages</vt:lpstr>
      <vt:lpstr>Withdrawal – Advantages</vt:lpstr>
      <vt:lpstr>Withdrawal – Disadvantages</vt:lpstr>
      <vt:lpstr>Withdrawal – Disadvantages</vt:lpstr>
      <vt:lpstr>Withdrawal – Disadvantages</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Karpman Drama Triangle</vt:lpstr>
      <vt:lpstr>Karpman Drama Triangle</vt:lpstr>
      <vt:lpstr>Karpman Drama Triangle</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39</cp:revision>
  <dcterms:created xsi:type="dcterms:W3CDTF">2022-08-27T18:48:09Z</dcterms:created>
  <dcterms:modified xsi:type="dcterms:W3CDTF">2022-10-04T17:12:54Z</dcterms:modified>
</cp:coreProperties>
</file>